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7"/>
  </p:notesMasterIdLst>
  <p:sldIdLst>
    <p:sldId id="287" r:id="rId2"/>
    <p:sldId id="273" r:id="rId3"/>
    <p:sldId id="274" r:id="rId4"/>
    <p:sldId id="275" r:id="rId5"/>
    <p:sldId id="278" r:id="rId6"/>
    <p:sldId id="279" r:id="rId7"/>
    <p:sldId id="256" r:id="rId8"/>
    <p:sldId id="276" r:id="rId9"/>
    <p:sldId id="277" r:id="rId10"/>
    <p:sldId id="257" r:id="rId11"/>
    <p:sldId id="263" r:id="rId12"/>
    <p:sldId id="264" r:id="rId13"/>
    <p:sldId id="262" r:id="rId14"/>
    <p:sldId id="261" r:id="rId15"/>
    <p:sldId id="258" r:id="rId16"/>
    <p:sldId id="259" r:id="rId17"/>
    <p:sldId id="260" r:id="rId18"/>
    <p:sldId id="267" r:id="rId19"/>
    <p:sldId id="265" r:id="rId20"/>
    <p:sldId id="266" r:id="rId21"/>
    <p:sldId id="268" r:id="rId22"/>
    <p:sldId id="269" r:id="rId23"/>
    <p:sldId id="270" r:id="rId24"/>
    <p:sldId id="271" r:id="rId25"/>
    <p:sldId id="272" r:id="rId26"/>
    <p:sldId id="285" r:id="rId27"/>
    <p:sldId id="286" r:id="rId28"/>
    <p:sldId id="306" r:id="rId29"/>
    <p:sldId id="307" r:id="rId30"/>
    <p:sldId id="308" r:id="rId31"/>
    <p:sldId id="309" r:id="rId32"/>
    <p:sldId id="310" r:id="rId33"/>
    <p:sldId id="288" r:id="rId34"/>
    <p:sldId id="294" r:id="rId35"/>
    <p:sldId id="283" r:id="rId36"/>
    <p:sldId id="295" r:id="rId37"/>
    <p:sldId id="297" r:id="rId38"/>
    <p:sldId id="296" r:id="rId39"/>
    <p:sldId id="305" r:id="rId40"/>
    <p:sldId id="299" r:id="rId41"/>
    <p:sldId id="298" r:id="rId42"/>
    <p:sldId id="300" r:id="rId43"/>
    <p:sldId id="301" r:id="rId44"/>
    <p:sldId id="302" r:id="rId45"/>
    <p:sldId id="303" r:id="rId46"/>
    <p:sldId id="304" r:id="rId47"/>
    <p:sldId id="282" r:id="rId48"/>
    <p:sldId id="280" r:id="rId49"/>
    <p:sldId id="292" r:id="rId50"/>
    <p:sldId id="293" r:id="rId51"/>
    <p:sldId id="281" r:id="rId52"/>
    <p:sldId id="290" r:id="rId53"/>
    <p:sldId id="284" r:id="rId54"/>
    <p:sldId id="289" r:id="rId55"/>
    <p:sldId id="29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3122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276-26E0-49AA-A93F-6580F306F93C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E997F-3796-4A58-B98F-DD27FC755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997F-3796-4A58-B98F-DD27FC755A7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997F-3796-4A58-B98F-DD27FC755A7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9B92A-E228-4826-8DDB-85524AF9B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D471-7EE3-49A1-85E0-8A1E80BB1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religion.babr.ru/dict/d/dharma.htm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857232"/>
            <a:ext cx="7072362" cy="3914918"/>
          </a:xfrm>
          <a:prstGeom prst="rect">
            <a:avLst/>
          </a:prstGeom>
          <a:ln w="130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800" b="1" dirty="0" smtClean="0"/>
          </a:p>
          <a:p>
            <a:pPr algn="ctr">
              <a:lnSpc>
                <a:spcPct val="90000"/>
              </a:lnSpc>
            </a:pPr>
            <a:r>
              <a:rPr lang="ru-RU" sz="3600" b="1" dirty="0" smtClean="0"/>
              <a:t>Буддизм 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3600" b="1" dirty="0" smtClean="0"/>
              <a:t>о</a:t>
            </a:r>
            <a:r>
              <a:rPr lang="ru-RU" sz="3600" b="1" dirty="0" smtClean="0"/>
              <a:t>дна из трех мировых религий.</a:t>
            </a:r>
          </a:p>
          <a:p>
            <a:pPr algn="ctr">
              <a:lnSpc>
                <a:spcPct val="90000"/>
              </a:lnSpc>
            </a:pPr>
            <a:endParaRPr lang="ru-RU" sz="800" b="1" dirty="0" smtClean="0"/>
          </a:p>
          <a:p>
            <a:pPr algn="ctr">
              <a:lnSpc>
                <a:spcPct val="90000"/>
              </a:lnSpc>
            </a:pPr>
            <a:endParaRPr lang="ru-RU" sz="3600" b="1" dirty="0" smtClean="0"/>
          </a:p>
          <a:p>
            <a:pPr algn="ctr">
              <a:lnSpc>
                <a:spcPct val="90000"/>
              </a:lnSpc>
            </a:pPr>
            <a:r>
              <a:rPr lang="ru-RU" sz="3600" b="1" dirty="0" smtClean="0"/>
              <a:t>Буддизм в </a:t>
            </a:r>
            <a:r>
              <a:rPr lang="ru-RU" sz="3600" b="1" dirty="0" smtClean="0"/>
              <a:t>мире </a:t>
            </a:r>
            <a:r>
              <a:rPr lang="ru-RU" sz="3600" b="1" dirty="0" smtClean="0"/>
              <a:t>исповедует  около </a:t>
            </a:r>
            <a:r>
              <a:rPr lang="ru-RU" sz="3600" b="1" dirty="0" smtClean="0"/>
              <a:t>500 млн. человек</a:t>
            </a:r>
            <a:r>
              <a:rPr lang="ru-RU" sz="3600" b="1" dirty="0" smtClean="0"/>
              <a:t>.</a:t>
            </a:r>
          </a:p>
          <a:p>
            <a:pPr algn="ctr">
              <a:lnSpc>
                <a:spcPct val="90000"/>
              </a:lnSpc>
            </a:pPr>
            <a:endParaRPr lang="ru-RU" sz="8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70648" cy="36433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Родившись, царевич сделал семь шагов вперёд.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Там, где он ступал, под ногами появлялись лотосы.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5719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Царевича назвали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СИДДХАРТХА,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что означает "Достигший цели"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42876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ТРИДЦАТЬ ДВА ВЕЛИКИХ ПРИЗНАКА ТЕЛА БУДДЫ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atin typeface="Tahoma" pitchFamily="34" charset="0"/>
                <a:cs typeface="Tahoma" pitchFamily="34" charset="0"/>
              </a:rPr>
            </a:br>
            <a:endParaRPr lang="ru-RU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35798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00232" y="285728"/>
            <a:ext cx="5143536" cy="63579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2. Ноги, подобные "черепахе".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3. Пальцы рук соединены перепонками.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5. Семь [главных частей тела] выпуклые.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6. Пальцы рук длинные.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7. Пятки ног широкие.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8. Тело массивное и прямое.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9. Колени ног невыдающиеся.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10. Волосы на теле направлены вверх.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12. Руки длинные и красивые.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13. Половой орган скрыт.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14. Кожа золотистого цвета.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16. Каждый волос завит в правую сторону.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18. Туловище, как у льва.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20. Плечи широкие.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26. Щёки, как у льва.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30. Имеющий все сорок зубов.</a:t>
            </a:r>
            <a:b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32. Ресницы глаз, как у быка.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000108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Отец </a:t>
            </a:r>
            <a:r>
              <a:rPr lang="ru-RU" sz="3200" b="1" dirty="0" err="1" smtClean="0">
                <a:latin typeface="Tahoma" pitchFamily="34" charset="0"/>
                <a:cs typeface="Tahoma" pitchFamily="34" charset="0"/>
              </a:rPr>
              <a:t>Сиддхартхи</a:t>
            </a:r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 решил, </a:t>
            </a:r>
          </a:p>
          <a:p>
            <a:pPr algn="ctr"/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чтобы не наталкивать сына на философские размышления о смысле жизни, создать для него совершенно райскую атмосферу, исполненную одних наслаждений.</a:t>
            </a:r>
            <a:endParaRPr lang="ru-RU" sz="3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60722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928670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Открытие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непостоянства молодости, непостоянства здоровья, непостоянства жизни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dirty="0" smtClean="0"/>
              <a:t>привели царевича </a:t>
            </a:r>
          </a:p>
          <a:p>
            <a:pPr algn="ctr"/>
            <a:r>
              <a:rPr lang="ru-RU" sz="3200" dirty="0" smtClean="0"/>
              <a:t>к переосмыслению своей жизни.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183880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Обрезав волосы в знак отречения от мира, он присоединился к странствующим монахам.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Было ему в ту пору 29 лет.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514353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357298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"Пусть высохнет моя кровь, пусть сгниёт моё мясо, пусть истлеют мои кости, но я не сдвинусь с этого места пока не достигну"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4291" y="665018"/>
            <a:ext cx="7838236" cy="40934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Буддизм возник в Индии </a:t>
            </a:r>
            <a:endParaRPr lang="ru-RU" sz="2800" b="1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2400" dirty="0" smtClean="0"/>
              <a:t>точнее, на индийском субконтиненте, поскольку на территории исторической Индии в настоящее время существует несколько государств — Республика Индия, Пакистан, </a:t>
            </a:r>
            <a:r>
              <a:rPr lang="ru-RU" sz="2400" dirty="0" smtClean="0"/>
              <a:t>Бангладеш, </a:t>
            </a:r>
            <a:r>
              <a:rPr lang="ru-RU" sz="2400" dirty="0" smtClean="0"/>
              <a:t>Непал; </a:t>
            </a:r>
            <a:endParaRPr lang="ru-RU" sz="2400" dirty="0" smtClean="0"/>
          </a:p>
          <a:p>
            <a:pPr algn="ctr"/>
            <a:r>
              <a:rPr lang="ru-RU" sz="2400" dirty="0" smtClean="0"/>
              <a:t>к </a:t>
            </a:r>
            <a:r>
              <a:rPr lang="ru-RU" sz="2400" dirty="0" smtClean="0"/>
              <a:t>этим континентальным странам следует также добавить и остров </a:t>
            </a:r>
            <a:r>
              <a:rPr lang="ru-RU" sz="2400" dirty="0" err="1" smtClean="0"/>
              <a:t>Шри</a:t>
            </a:r>
            <a:r>
              <a:rPr lang="ru-RU" sz="2400" dirty="0" smtClean="0"/>
              <a:t> Ланка) 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в середине </a:t>
            </a:r>
            <a:r>
              <a:rPr lang="ru-RU" sz="2800" b="1" dirty="0" smtClean="0"/>
              <a:t>первого тысячелетия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до </a:t>
            </a:r>
            <a:r>
              <a:rPr lang="ru-RU" sz="2800" b="1" dirty="0" smtClean="0"/>
              <a:t>н. э. </a:t>
            </a:r>
            <a:endParaRPr lang="ru-R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возрасте 80 лет на окраине города </a:t>
            </a:r>
            <a:r>
              <a:rPr lang="ru-RU" sz="2800" b="1" dirty="0" err="1" smtClean="0">
                <a:solidFill>
                  <a:schemeClr val="bg1"/>
                </a:solidFill>
              </a:rPr>
              <a:t>Кушинагара</a:t>
            </a:r>
            <a:r>
              <a:rPr lang="ru-RU" sz="2800" b="1" dirty="0" smtClean="0">
                <a:solidFill>
                  <a:schemeClr val="bg1"/>
                </a:solidFill>
              </a:rPr>
              <a:t> Будда покинул этот Мир Страданий,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войдя в </a:t>
            </a:r>
            <a:r>
              <a:rPr lang="ru-RU" sz="2800" b="1" dirty="0" err="1" smtClean="0">
                <a:solidFill>
                  <a:schemeClr val="bg1"/>
                </a:solidFill>
              </a:rPr>
              <a:t>Маха-Паринирвану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(Высшую Окончательную Нирвану)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72152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642918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ahoma" pitchFamily="34" charset="0"/>
              </a:rPr>
              <a:t>Первая Благородная Истина о Страдании</a:t>
            </a:r>
            <a:r>
              <a:rPr lang="ru-RU" sz="2400" dirty="0" smtClean="0">
                <a:latin typeface="+mj-lt"/>
                <a:cs typeface="Tahoma" pitchFamily="34" charset="0"/>
              </a:rPr>
              <a:t>: </a:t>
            </a:r>
          </a:p>
          <a:p>
            <a:pPr algn="ctr"/>
            <a:r>
              <a:rPr lang="ru-RU" sz="2400" dirty="0" smtClean="0">
                <a:latin typeface="+mj-lt"/>
                <a:cs typeface="Tahoma" pitchFamily="34" charset="0"/>
              </a:rPr>
              <a:t>рождение есть страдание, старение есть страдание, болезнь есть страдание, </a:t>
            </a:r>
          </a:p>
          <a:p>
            <a:pPr algn="ctr"/>
            <a:r>
              <a:rPr lang="ru-RU" sz="2400" dirty="0" smtClean="0">
                <a:latin typeface="+mj-lt"/>
                <a:cs typeface="Tahoma" pitchFamily="34" charset="0"/>
              </a:rPr>
              <a:t>смерть есть страдание. </a:t>
            </a:r>
          </a:p>
          <a:p>
            <a:pPr algn="ctr"/>
            <a:endParaRPr lang="ru-RU" sz="800" dirty="0" smtClean="0">
              <a:latin typeface="+mj-lt"/>
              <a:cs typeface="Tahoma" pitchFamily="34" charset="0"/>
            </a:endParaRPr>
          </a:p>
          <a:p>
            <a:pPr algn="ctr"/>
            <a:r>
              <a:rPr lang="ru-RU" sz="2400" dirty="0" smtClean="0">
                <a:latin typeface="+mj-lt"/>
                <a:cs typeface="Tahoma" pitchFamily="34" charset="0"/>
              </a:rPr>
              <a:t>И горе, и скорбь, и физическая боль, и душевная боль, и отчаяние есть страдание. </a:t>
            </a:r>
          </a:p>
          <a:p>
            <a:pPr algn="ctr"/>
            <a:endParaRPr lang="ru-RU" sz="800" dirty="0" smtClean="0">
              <a:latin typeface="+mj-lt"/>
              <a:cs typeface="Tahoma" pitchFamily="34" charset="0"/>
            </a:endParaRPr>
          </a:p>
          <a:p>
            <a:pPr algn="ctr"/>
            <a:r>
              <a:rPr lang="ru-RU" sz="2400" dirty="0" smtClean="0">
                <a:latin typeface="+mj-lt"/>
                <a:cs typeface="Tahoma" pitchFamily="34" charset="0"/>
              </a:rPr>
              <a:t>С нелюбимым быть – страдание, с любимым разлука – страдание; не получать того, чего желаешь – страдание. </a:t>
            </a:r>
          </a:p>
          <a:p>
            <a:pPr algn="ctr"/>
            <a:endParaRPr lang="ru-RU" sz="800" dirty="0" smtClean="0">
              <a:latin typeface="+mj-lt"/>
              <a:cs typeface="Tahoma" pitchFamily="34" charset="0"/>
            </a:endParaRPr>
          </a:p>
          <a:p>
            <a:pPr algn="ctr"/>
            <a:r>
              <a:rPr lang="ru-RU" sz="2400" dirty="0" smtClean="0">
                <a:latin typeface="+mj-lt"/>
                <a:cs typeface="Tahoma" pitchFamily="34" charset="0"/>
              </a:rPr>
              <a:t>Говоря кратко, Пять Накоплений </a:t>
            </a:r>
            <a:r>
              <a:rPr lang="ru-RU" sz="2400" dirty="0" err="1" smtClean="0">
                <a:latin typeface="+mj-lt"/>
                <a:cs typeface="Tahoma" pitchFamily="34" charset="0"/>
              </a:rPr>
              <a:t>Захваченности</a:t>
            </a:r>
            <a:r>
              <a:rPr lang="ru-RU" sz="2400" dirty="0" smtClean="0">
                <a:latin typeface="+mj-lt"/>
                <a:cs typeface="Tahoma" pitchFamily="34" charset="0"/>
              </a:rPr>
              <a:t> есть страдание.</a:t>
            </a:r>
            <a:endParaRPr lang="ru-RU" sz="2400" dirty="0"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28343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Вторая Благородная Истина о Причине Страданий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 smtClean="0"/>
              <a:t>Это Жажда, т.е. желание приятных ощущений и нежелание неприятных, которая ведёт к последующему Становлению,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2400" dirty="0" smtClean="0"/>
              <a:t>она сопровождается сильным душевным волнением и переживанием удовольствия, она ищет наслаждений то здесь, то там. 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2400" dirty="0" smtClean="0"/>
              <a:t>Другими словами, это жажда к чувственным удовольствиям, жажда к становлению (т.е. к бытию) и жажда к </a:t>
            </a:r>
            <a:r>
              <a:rPr lang="ru-RU" sz="2400" dirty="0" err="1" smtClean="0"/>
              <a:t>не-становлению</a:t>
            </a:r>
            <a:r>
              <a:rPr lang="ru-RU" sz="2400" dirty="0" smtClean="0"/>
              <a:t> (</a:t>
            </a:r>
            <a:r>
              <a:rPr lang="ru-RU" sz="2400" dirty="0" err="1" smtClean="0"/>
              <a:t>к</a:t>
            </a:r>
            <a:r>
              <a:rPr lang="ru-RU" sz="2400" dirty="0" smtClean="0"/>
              <a:t> небытию).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42984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Благородная </a:t>
            </a:r>
            <a:r>
              <a:rPr lang="ru-RU" sz="2400" b="1" dirty="0" smtClean="0">
                <a:latin typeface="+mj-lt"/>
              </a:rPr>
              <a:t>Истина</a:t>
            </a:r>
          </a:p>
          <a:p>
            <a:pPr algn="ctr"/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о Прекращении Страданий</a:t>
            </a:r>
            <a:r>
              <a:rPr lang="ru-RU" sz="2400" dirty="0" smtClean="0">
                <a:latin typeface="+mj-lt"/>
              </a:rPr>
              <a:t>. 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Это </a:t>
            </a:r>
            <a:r>
              <a:rPr lang="ru-RU" sz="2400" dirty="0" smtClean="0">
                <a:latin typeface="+mj-lt"/>
              </a:rPr>
              <a:t>полное успокоение [волнений] и прекращение, отказ, отъединение, это Освобождение с отдалением от той самой жажды (Освобождение-Отдаление).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43841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Благородная Истина о Пути Практики, </a:t>
            </a:r>
            <a:r>
              <a:rPr lang="ru-RU" sz="2400" b="1" dirty="0" smtClean="0"/>
              <a:t>ведущем </a:t>
            </a:r>
            <a:r>
              <a:rPr lang="ru-RU" sz="2400" b="1" dirty="0" smtClean="0"/>
              <a:t>к Прекращению Страданий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algn="ctr"/>
            <a:r>
              <a:rPr lang="ru-RU" sz="2400" dirty="0" smtClean="0"/>
              <a:t>Это </a:t>
            </a:r>
            <a:r>
              <a:rPr lang="ru-RU" sz="2400" dirty="0" smtClean="0"/>
              <a:t>есть Благородный Восьмеричный Путь: Правильный </a:t>
            </a:r>
            <a:r>
              <a:rPr lang="ru-RU" sz="2400" dirty="0" smtClean="0"/>
              <a:t>Взгляд, Правильный Настрой, Правильная Речь,  Правильные Действия, Правильная Жизнь, Правильные Усилия, Правильное </a:t>
            </a:r>
            <a:r>
              <a:rPr lang="ru-RU" sz="2400" dirty="0" smtClean="0"/>
              <a:t>Сосредоточение </a:t>
            </a:r>
            <a:r>
              <a:rPr lang="ru-RU" sz="2400" dirty="0" smtClean="0"/>
              <a:t>Внимания, Правильное </a:t>
            </a:r>
            <a:r>
              <a:rPr lang="ru-RU" sz="2400" dirty="0" err="1" smtClean="0"/>
              <a:t>Самадхи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642918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САМАДХИ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 algn="ctr"/>
            <a:r>
              <a:rPr lang="ru-RU" sz="3600" dirty="0" smtClean="0"/>
              <a:t>— </a:t>
            </a:r>
            <a:r>
              <a:rPr lang="ru-RU" sz="3600" dirty="0" smtClean="0"/>
              <a:t>созерцание, при котором исчезает сама идея </a:t>
            </a:r>
            <a:r>
              <a:rPr lang="ru-RU" sz="3600" dirty="0" smtClean="0"/>
              <a:t>собственной индивидуальности </a:t>
            </a:r>
            <a:r>
              <a:rPr lang="ru-RU" sz="3600" dirty="0" smtClean="0"/>
              <a:t>(но не сознание) и возникает единство воспринимающего и воспринимаемого.</a:t>
            </a:r>
            <a:endParaRPr lang="ru-RU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9124" cy="6858000"/>
          </a:xfrm>
          <a:solidFill>
            <a:schemeClr val="bg1"/>
          </a:solidFill>
          <a:ln w="146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buNone/>
            </a:pPr>
            <a:endParaRPr lang="ru-RU" sz="2800" b="1" dirty="0" smtClean="0"/>
          </a:p>
          <a:p>
            <a:pPr algn="ctr" eaLnBrk="1" hangingPunct="1">
              <a:buNone/>
            </a:pPr>
            <a:r>
              <a:rPr lang="ru-RU" sz="2800" b="1" dirty="0" smtClean="0"/>
              <a:t>НИРВАНА</a:t>
            </a:r>
            <a:endParaRPr lang="ru-RU" b="1" dirty="0" smtClean="0"/>
          </a:p>
          <a:p>
            <a:pPr algn="ctr" eaLnBrk="1" hangingPunct="1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- состояние </a:t>
            </a:r>
            <a:r>
              <a:rPr lang="ru-RU" sz="2800" dirty="0" err="1" smtClean="0"/>
              <a:t>несвязанности</a:t>
            </a:r>
            <a:r>
              <a:rPr lang="ru-RU" sz="2800" dirty="0" smtClean="0"/>
              <a:t> личности с внешним миром, совершенной удовлетворённости и самодостаточности, что влечёт за собой уничтожение желаний, точнее - угасание их страстности. </a:t>
            </a:r>
          </a:p>
        </p:txBody>
      </p:sp>
      <p:pic>
        <p:nvPicPr>
          <p:cNvPr id="130054" name="Picture 6" descr="bud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0"/>
            <a:ext cx="4714876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8" name="Picture 6" descr="buddha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66"/>
            <a:ext cx="4357686" cy="6215106"/>
          </a:xfrm>
        </p:spPr>
      </p:pic>
      <p:sp>
        <p:nvSpPr>
          <p:cNvPr id="131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9124" y="428604"/>
            <a:ext cx="4714876" cy="61436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Важный в буддизме принцип срединного пути рекомендует избегать крайностей - как влечения к чувственному удовольствию, так и полного подавления этого влечения. </a:t>
            </a: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r>
              <a:rPr lang="ru-RU" sz="2400" dirty="0" smtClean="0"/>
              <a:t>Для достижения состояния освобождения в буддизме существует ряд специальных методов (например, медитация, "буддийская йога").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0723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ТРИПИ́ТАКА  </a:t>
            </a:r>
            <a:r>
              <a:rPr lang="ru-RU" sz="2000" dirty="0" smtClean="0"/>
              <a:t> </a:t>
            </a:r>
            <a:endParaRPr lang="ru-RU" sz="2000" dirty="0" smtClean="0"/>
          </a:p>
          <a:p>
            <a:pPr algn="ctr"/>
            <a:r>
              <a:rPr lang="ru-RU" sz="2000" dirty="0" smtClean="0"/>
              <a:t>— </a:t>
            </a:r>
            <a:r>
              <a:rPr lang="ru-RU" sz="2000" dirty="0" smtClean="0"/>
              <a:t>свод буддийских священных текстов, составленный вскоре после смерти Будды </a:t>
            </a:r>
            <a:r>
              <a:rPr lang="ru-RU" sz="2000" dirty="0" err="1" smtClean="0"/>
              <a:t>Шакьямуни</a:t>
            </a:r>
            <a:r>
              <a:rPr lang="ru-RU" sz="2000" dirty="0" smtClean="0"/>
              <a:t> на Первом Буддийском соборе.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 smtClean="0"/>
              <a:t>буддийском мире существует множество версий </a:t>
            </a:r>
            <a:r>
              <a:rPr lang="ru-RU" sz="2000" dirty="0" err="1" smtClean="0"/>
              <a:t>Трипитаки</a:t>
            </a:r>
            <a:r>
              <a:rPr lang="ru-RU" sz="2000" dirty="0" smtClean="0"/>
              <a:t>, в которые входит огромное количество различных текстов.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Наибольшей </a:t>
            </a:r>
            <a:r>
              <a:rPr lang="ru-RU" sz="2000" dirty="0" smtClean="0"/>
              <a:t>известностью пользуется </a:t>
            </a:r>
            <a:r>
              <a:rPr lang="ru-RU" sz="2000" dirty="0" err="1" smtClean="0"/>
              <a:t>палийский</a:t>
            </a:r>
            <a:r>
              <a:rPr lang="ru-RU" sz="2000" dirty="0" smtClean="0"/>
              <a:t> канон традиции Тхеравада, или </a:t>
            </a:r>
            <a:r>
              <a:rPr lang="ru-RU" sz="2000" b="1" dirty="0" err="1" smtClean="0"/>
              <a:t>Типитака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err="1" smtClean="0"/>
              <a:t>Трипитака</a:t>
            </a:r>
            <a:r>
              <a:rPr lang="ru-RU" sz="2400" b="1" dirty="0" smtClean="0"/>
              <a:t>» </a:t>
            </a:r>
            <a:r>
              <a:rPr lang="ru-RU" sz="2400" dirty="0" smtClean="0"/>
              <a:t>в переводе означает </a:t>
            </a:r>
            <a:r>
              <a:rPr lang="ru-RU" sz="2400" b="1" dirty="0" smtClean="0"/>
              <a:t>«три корзины», </a:t>
            </a:r>
            <a:r>
              <a:rPr lang="ru-RU" sz="2400" dirty="0" smtClean="0"/>
              <a:t>что соответствует разделению священных книг на три раздела: </a:t>
            </a:r>
            <a:endParaRPr lang="ru-RU" sz="2400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Винайя-питака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err="1" smtClean="0"/>
              <a:t>Сутра-питака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 Абхидхарма-питака.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285860"/>
            <a:ext cx="7072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Середина I-го тысячелетия до н.э. была в Индии временем кризиса древней ведической религии, хранителями и ревнителями которой были брахманы. </a:t>
            </a:r>
            <a:endParaRPr lang="ru-RU" sz="32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51344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Винайя-питака</a:t>
            </a:r>
            <a:endParaRPr lang="ru-RU" sz="2000" b="1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/>
              <a:t>содержит тексты, призванные регулировать жизнь сангхи — буддийской монашеской общины.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 smtClean="0"/>
              <a:t>него входят более 500 правил поведения монахов и монахинь, а также правила и процедуры, призванные способствовать сохранению гармонии в монашеской общине в </a:t>
            </a:r>
            <a:r>
              <a:rPr lang="ru-RU" sz="2000" dirty="0" smtClean="0"/>
              <a:t>целом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b="1" dirty="0" err="1" smtClean="0"/>
              <a:t>Сутра-питаке</a:t>
            </a:r>
            <a:r>
              <a:rPr lang="ru-RU" sz="2400" dirty="0" smtClean="0"/>
              <a:t> собрано более 10 000 сутр, приписываемых лично Будде или, иногда, его ближайшим ученикам. Во многие редакции включаются джатаки, повествующие о жизни Будды.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00174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Абхидхарма-питака</a:t>
            </a:r>
            <a:r>
              <a:rPr lang="ru-RU" sz="2400" dirty="0" smtClean="0"/>
              <a:t>, представляет собой сборник философских трактатов, содержащих систематизацию учения Будды и предлагающих глубокий, практически научный, анализ основных доктринальных положений Дхармы. 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85860"/>
            <a:ext cx="778674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В ходе развития буддизма постепенно сложились культ Будды и бодхисатв, ритуал и монашеские общины. 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ТХЕРАВАДА </a:t>
            </a:r>
          </a:p>
          <a:p>
            <a:pPr algn="ctr"/>
            <a:r>
              <a:rPr lang="ru-RU" sz="2800" b="1" dirty="0" smtClean="0"/>
              <a:t>(</a:t>
            </a:r>
            <a:r>
              <a:rPr lang="ru-RU" sz="2800" b="1" dirty="0" err="1" smtClean="0"/>
              <a:t>Стхавиравада</a:t>
            </a:r>
            <a:r>
              <a:rPr lang="ru-RU" sz="2800" b="1" dirty="0" smtClean="0"/>
              <a:t>, Хинаяна)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000240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Основой хинаяны является </a:t>
            </a:r>
            <a:r>
              <a:rPr lang="ru-RU" dirty="0" smtClean="0"/>
              <a:t>идея </a:t>
            </a:r>
            <a:r>
              <a:rPr lang="ru-RU" dirty="0" smtClean="0"/>
              <a:t>о двух состояниях бытия: проявленном и </a:t>
            </a:r>
            <a:r>
              <a:rPr lang="ru-RU" dirty="0" err="1" smtClean="0"/>
              <a:t>непроявленном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, в частности, отождествление проявленного с волнением </a:t>
            </a:r>
            <a:r>
              <a:rPr lang="ru-RU" dirty="0" smtClean="0">
                <a:hlinkClick r:id="rId2"/>
              </a:rPr>
              <a:t>дхарм</a:t>
            </a:r>
            <a:r>
              <a:rPr lang="ru-RU" dirty="0" smtClean="0"/>
              <a:t>. Особый акцент хинаяны заключается в том, что "Я"; и мир являются лишь </a:t>
            </a:r>
            <a:r>
              <a:rPr lang="ru-RU" dirty="0" err="1" smtClean="0"/>
              <a:t>быстропреходящими</a:t>
            </a:r>
            <a:r>
              <a:rPr lang="ru-RU" dirty="0" smtClean="0"/>
              <a:t> комбинациями этих дхарм, подчеркивание нереальности "Я" и мира, духовной и материальной субстанции и одновременно реальности самих дхарм. Характерной чертой хинаяны является отрицание души как самостоятельной духовной сущности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Дхарма</a:t>
            </a:r>
          </a:p>
          <a:p>
            <a:pPr algn="ctr"/>
            <a:r>
              <a:rPr lang="ru-RU" sz="3200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– </a:t>
            </a:r>
            <a:r>
              <a:rPr lang="ru-RU" sz="2400" dirty="0" smtClean="0"/>
              <a:t>вечные и неизменные элементы существующего, безличного жизненного процесса, своеобразные вспышки психофизической энергии. </a:t>
            </a:r>
            <a:endParaRPr lang="ru-RU" sz="2400" dirty="0" smtClean="0"/>
          </a:p>
          <a:p>
            <a:pPr algn="ctr"/>
            <a:r>
              <a:rPr lang="ru-RU" sz="2400" dirty="0" smtClean="0"/>
              <a:t>Психическая </a:t>
            </a:r>
            <a:r>
              <a:rPr lang="ru-RU" sz="2400" dirty="0" smtClean="0"/>
              <a:t>и физическая компоненты дхармы соотносительны: один из них возникает только и одновременно с другим, так что появление одного всегда сопровождается явным или </a:t>
            </a:r>
            <a:r>
              <a:rPr lang="ru-RU" sz="2400" dirty="0" err="1" smtClean="0"/>
              <a:t>непроявленным</a:t>
            </a:r>
            <a:r>
              <a:rPr lang="ru-RU" sz="2400" dirty="0" smtClean="0"/>
              <a:t> присутствием другого. </a:t>
            </a: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51344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</a:t>
            </a:r>
            <a:r>
              <a:rPr lang="ru-RU" sz="2400" b="1" dirty="0" smtClean="0"/>
              <a:t>этическом </a:t>
            </a:r>
            <a:r>
              <a:rPr lang="ru-RU" sz="2400" b="1" dirty="0" smtClean="0"/>
              <a:t>плане характерная для буддизма идея личного совершенствования принимает в хинаяне форму подчеркнуто независимого развития личности.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Идеал </a:t>
            </a:r>
            <a:r>
              <a:rPr lang="ru-RU" sz="2400" b="1" dirty="0" smtClean="0"/>
              <a:t>совершенствования личности в хинаяне - </a:t>
            </a:r>
            <a:r>
              <a:rPr lang="ru-RU" sz="2400" b="1" dirty="0" smtClean="0"/>
              <a:t>АРХАТ </a:t>
            </a:r>
            <a:r>
              <a:rPr lang="ru-RU" sz="2400" b="1" dirty="0" smtClean="0"/>
              <a:t>- достигает совершенства </a:t>
            </a:r>
            <a:r>
              <a:rPr lang="ru-RU" sz="2400" b="1" dirty="0" smtClean="0"/>
              <a:t>самостоятельно, мало </a:t>
            </a:r>
            <a:r>
              <a:rPr lang="ru-RU" sz="2400" b="1" dirty="0" smtClean="0"/>
              <a:t>заботясь о совершенстве других. 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 хинаяне все </a:t>
            </a:r>
            <a:r>
              <a:rPr lang="ru-RU" sz="2400" b="1" dirty="0" smtClean="0"/>
              <a:t>заменено жизнью в монашеской общине. </a:t>
            </a:r>
            <a:endParaRPr lang="ru-RU" sz="2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857364"/>
            <a:ext cx="7715304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Архат</a:t>
            </a:r>
            <a:endParaRPr lang="ru-RU" sz="2400" b="1" dirty="0" smtClean="0"/>
          </a:p>
          <a:p>
            <a:pPr algn="ctr"/>
            <a:r>
              <a:rPr lang="ru-RU" sz="2400" dirty="0" smtClean="0"/>
              <a:t>–достойный </a:t>
            </a:r>
            <a:r>
              <a:rPr lang="ru-RU" sz="2400" dirty="0" smtClean="0"/>
              <a:t>почитания; </a:t>
            </a:r>
            <a:endParaRPr lang="ru-RU" sz="2400" dirty="0" smtClean="0"/>
          </a:p>
          <a:p>
            <a:pPr algn="ctr"/>
            <a:r>
              <a:rPr lang="ru-RU" sz="2400" dirty="0" smtClean="0"/>
              <a:t>тот</a:t>
            </a:r>
            <a:r>
              <a:rPr lang="ru-RU" sz="2400" dirty="0" smtClean="0"/>
              <a:t>, кто свободен от вожделения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00108"/>
            <a:ext cx="80724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Архат – это тот</a:t>
            </a:r>
            <a:r>
              <a:rPr lang="ru-RU" dirty="0" smtClean="0"/>
              <a:t>, кто </a:t>
            </a:r>
            <a:r>
              <a:rPr lang="ru-RU" dirty="0" smtClean="0"/>
              <a:t>готов </a:t>
            </a:r>
            <a:r>
              <a:rPr lang="ru-RU" dirty="0" smtClean="0"/>
              <a:t>к завершению своей жизни в этом мире после </a:t>
            </a:r>
            <a:r>
              <a:rPr lang="ru-RU" dirty="0" smtClean="0"/>
              <a:t>освобождения </a:t>
            </a:r>
            <a:r>
              <a:rPr lang="ru-RU" dirty="0" smtClean="0"/>
              <a:t>от пяти «оков</a:t>
            </a:r>
            <a:r>
              <a:rPr lang="ru-RU" dirty="0" smtClean="0"/>
              <a:t>», </a:t>
            </a:r>
            <a:r>
              <a:rPr lang="ru-RU" dirty="0" smtClean="0"/>
              <a:t>а именно: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</a:t>
            </a:r>
            <a:r>
              <a:rPr lang="ru-RU" dirty="0" smtClean="0"/>
              <a:t> желания пребывания в форме, </a:t>
            </a:r>
            <a:endParaRPr lang="ru-RU" dirty="0" smtClean="0"/>
          </a:p>
          <a:p>
            <a:r>
              <a:rPr lang="ru-RU" dirty="0" smtClean="0"/>
              <a:t>желания </a:t>
            </a:r>
            <a:r>
              <a:rPr lang="ru-RU" dirty="0" smtClean="0"/>
              <a:t>бытия вне формы, </a:t>
            </a:r>
            <a:endParaRPr lang="ru-RU" dirty="0" smtClean="0"/>
          </a:p>
          <a:p>
            <a:r>
              <a:rPr lang="ru-RU" dirty="0" smtClean="0"/>
              <a:t>духовной </a:t>
            </a:r>
            <a:r>
              <a:rPr lang="ru-RU" dirty="0" smtClean="0"/>
              <a:t>гордыни, </a:t>
            </a:r>
            <a:endParaRPr lang="ru-RU" dirty="0" smtClean="0"/>
          </a:p>
          <a:p>
            <a:r>
              <a:rPr lang="ru-RU" dirty="0" smtClean="0"/>
              <a:t>самолюбия </a:t>
            </a:r>
            <a:r>
              <a:rPr lang="ru-RU" dirty="0" smtClean="0"/>
              <a:t>и последних проявлений неведения и ошибочности.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Новичок или ученик должен </a:t>
            </a:r>
            <a:r>
              <a:rPr lang="ru-RU" dirty="0" smtClean="0"/>
              <a:t>отбросить пять более простых </a:t>
            </a:r>
            <a:r>
              <a:rPr lang="ru-RU" dirty="0" smtClean="0"/>
              <a:t>оков:</a:t>
            </a:r>
          </a:p>
          <a:p>
            <a:endParaRPr lang="ru-RU" dirty="0" smtClean="0"/>
          </a:p>
          <a:p>
            <a:r>
              <a:rPr lang="ru-RU" dirty="0" smtClean="0"/>
              <a:t>(1) идею о важности тела и чувство привязанности к нему ради него самого; </a:t>
            </a:r>
          </a:p>
          <a:p>
            <a:r>
              <a:rPr lang="ru-RU" dirty="0" smtClean="0"/>
              <a:t>(2) сомнения и неуверенность относительно пути освобождения; </a:t>
            </a:r>
          </a:p>
          <a:p>
            <a:r>
              <a:rPr lang="ru-RU" dirty="0" smtClean="0"/>
              <a:t>(3) зависимость от внешних правил, форм и обычаев; </a:t>
            </a:r>
          </a:p>
          <a:p>
            <a:r>
              <a:rPr lang="ru-RU" dirty="0" smtClean="0"/>
              <a:t>(4) и (5) положительные и отрицательные оценки, являющиеся следствием прошлого опыта и </a:t>
            </a:r>
            <a:r>
              <a:rPr lang="ru-RU" dirty="0" smtClean="0"/>
              <a:t>проявляющиеся как</a:t>
            </a:r>
            <a:r>
              <a:rPr lang="ru-RU" dirty="0" smtClean="0"/>
              <a:t> импульсивные привычки и действия в настоящем.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396242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72198" y="1428736"/>
            <a:ext cx="2529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Архат </a:t>
            </a:r>
            <a:endParaRPr lang="ru-RU" sz="2800" b="1" dirty="0" smtClean="0"/>
          </a:p>
          <a:p>
            <a:r>
              <a:rPr lang="ru-RU" sz="2800" b="1" dirty="0" err="1" smtClean="0"/>
              <a:t>Шарипутра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Возникновение буддизма тесно </a:t>
            </a:r>
            <a:r>
              <a:rPr lang="ru-RU" sz="2800" b="1" dirty="0" smtClean="0"/>
              <a:t>связано с разочарованием части древнеиндийского общества в ведической религии с ее </a:t>
            </a:r>
            <a:r>
              <a:rPr lang="ru-RU" sz="2800" b="1" dirty="0" err="1" smtClean="0"/>
              <a:t>ритуализмом</a:t>
            </a:r>
            <a:r>
              <a:rPr lang="ru-RU" sz="2800" b="1" dirty="0" smtClean="0"/>
              <a:t> и формальным благочестием, а также с определенными противоречиями и конфликтами между брахманами (жречеством) и кшатриями (воплощавшими начала светской власти древнеиндийских царей). </a:t>
            </a:r>
            <a:endParaRPr lang="ru-RU" sz="2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85728"/>
            <a:ext cx="4786347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357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07249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МАХАЯНА</a:t>
            </a:r>
            <a:r>
              <a:rPr lang="ru-RU" sz="2400" b="1" dirty="0" smtClean="0"/>
              <a:t> </a:t>
            </a:r>
            <a:r>
              <a:rPr lang="ru-RU" sz="2400" b="1" dirty="0" smtClean="0"/>
              <a:t>(Большая Колесница)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Центральная </a:t>
            </a:r>
            <a:r>
              <a:rPr lang="ru-RU" sz="2000" b="1" dirty="0" smtClean="0"/>
              <a:t>идея </a:t>
            </a:r>
            <a:r>
              <a:rPr lang="ru-RU" sz="2000" b="1" dirty="0" smtClean="0"/>
              <a:t>- </a:t>
            </a:r>
            <a:r>
              <a:rPr lang="ru-RU" sz="2000" b="1" dirty="0" smtClean="0"/>
              <a:t>совершенное отрицание реальности проявленного бытия: не только "Я" и мира, но и элементов-дхарм, из которых они образуются. 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Существует </a:t>
            </a:r>
            <a:r>
              <a:rPr lang="ru-RU" sz="2000" b="1" dirty="0" smtClean="0"/>
              <a:t>Вселенная, понятая как целое, где ничего не возникает и не исчезает, а господствует одна </a:t>
            </a:r>
            <a:r>
              <a:rPr lang="ru-RU" sz="2000" b="1" dirty="0" smtClean="0"/>
              <a:t>универсальная </a:t>
            </a:r>
            <a:r>
              <a:rPr lang="ru-RU" sz="2000" b="1" dirty="0" smtClean="0"/>
              <a:t>пустота, выражающая состояние отсутствия постоянного независимого начала во всем, состояние страдания и </a:t>
            </a:r>
            <a:r>
              <a:rPr lang="ru-RU" sz="2000" b="1" dirty="0" err="1" smtClean="0"/>
              <a:t>неценности</a:t>
            </a:r>
            <a:r>
              <a:rPr lang="ru-RU" sz="2000" b="1" dirty="0" smtClean="0"/>
              <a:t> всего существующего. 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этическом отношении особенностью махаяны </a:t>
            </a:r>
            <a:r>
              <a:rPr lang="ru-RU" sz="2400" b="1" dirty="0" smtClean="0"/>
              <a:t>является</a:t>
            </a:r>
          </a:p>
          <a:p>
            <a:pPr algn="ctr"/>
            <a:r>
              <a:rPr lang="ru-RU" sz="2400" b="1" dirty="0" smtClean="0"/>
              <a:t>общая доброжелательность,  превращающаяся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сострадание, переходящее </a:t>
            </a:r>
            <a:r>
              <a:rPr lang="ru-RU" sz="2400" b="1" dirty="0" smtClean="0"/>
              <a:t>в идеале в деятельное служение;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свидетельство </a:t>
            </a:r>
            <a:r>
              <a:rPr lang="ru-RU" sz="2400" b="1" dirty="0" smtClean="0"/>
              <a:t>этого - появление высшего идеала </a:t>
            </a:r>
            <a:r>
              <a:rPr lang="ru-RU" sz="2400" b="1" dirty="0" smtClean="0"/>
              <a:t>- БОДХИСАТТВЫ, </a:t>
            </a:r>
            <a:r>
              <a:rPr lang="ru-RU" sz="2400" b="1" dirty="0" smtClean="0"/>
              <a:t>отказывающегося от покоя нирваны во имя помощи в ее достижении другим. </a:t>
            </a:r>
            <a:endParaRPr lang="ru-RU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БОДХИСАТВА,</a:t>
            </a:r>
          </a:p>
          <a:p>
            <a:pPr algn="ctr">
              <a:buFontTx/>
              <a:buChar char="-"/>
            </a:pPr>
            <a:r>
              <a:rPr lang="ru-RU" sz="2800" dirty="0" smtClean="0"/>
              <a:t>наставник</a:t>
            </a:r>
            <a:r>
              <a:rPr lang="ru-RU" sz="2800" dirty="0" smtClean="0"/>
              <a:t>, ведущий людей по пути внутреннего совершенствования и тем приближающий их к освобождению от земных страданий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Состояние бодхисатвы </a:t>
            </a:r>
            <a:r>
              <a:rPr lang="ru-RU" sz="2800" dirty="0" smtClean="0"/>
              <a:t>— ступень на пути к состоянию высшего просветления и достижения нирваны, т. е. к состоянию Будды. </a:t>
            </a:r>
            <a:endParaRPr lang="ru-R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4373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314325"/>
            <a:ext cx="54102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0017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 буддизме культовые сооружения </a:t>
            </a:r>
            <a:endParaRPr lang="ru-RU" sz="3200" b="1" dirty="0" smtClean="0">
              <a:latin typeface="+mj-lt"/>
            </a:endParaRPr>
          </a:p>
          <a:p>
            <a:pPr algn="ctr"/>
            <a:r>
              <a:rPr lang="ru-RU" sz="3200" b="1" dirty="0" smtClean="0">
                <a:latin typeface="+mj-lt"/>
              </a:rPr>
              <a:t>– </a:t>
            </a:r>
            <a:r>
              <a:rPr lang="ru-RU" sz="3200" b="1" dirty="0" smtClean="0">
                <a:latin typeface="+mj-lt"/>
              </a:rPr>
              <a:t>это ступы и </a:t>
            </a:r>
            <a:r>
              <a:rPr lang="ru-RU" sz="3200" b="1" dirty="0" err="1" smtClean="0">
                <a:latin typeface="+mj-lt"/>
              </a:rPr>
              <a:t>хурулы</a:t>
            </a:r>
            <a:r>
              <a:rPr lang="ru-RU" sz="3200" b="1" dirty="0" smtClean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857232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Georgia" pitchFamily="18" charset="0"/>
              </a:rPr>
              <a:t> ХУРУЛ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представляет </a:t>
            </a:r>
            <a:r>
              <a:rPr lang="ru-RU" sz="2400" b="1" dirty="0" smtClean="0">
                <a:latin typeface="Georgia" pitchFamily="18" charset="0"/>
              </a:rPr>
              <a:t>собой большое здание, которое  как бы состоит из нескольких колонн. </a:t>
            </a:r>
            <a:endParaRPr lang="ru-RU" sz="2400" b="1" dirty="0" smtClean="0">
              <a:latin typeface="Georgia" pitchFamily="18" charset="0"/>
            </a:endParaRPr>
          </a:p>
          <a:p>
            <a:pPr algn="ctr"/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Georgia" pitchFamily="18" charset="0"/>
              </a:rPr>
              <a:t>Перед </a:t>
            </a:r>
            <a:r>
              <a:rPr lang="ru-RU" sz="2400" b="1" dirty="0" err="1" smtClean="0">
                <a:latin typeface="Georgia" pitchFamily="18" charset="0"/>
              </a:rPr>
              <a:t>хурулом</a:t>
            </a:r>
            <a:r>
              <a:rPr lang="ru-RU" sz="2400" b="1" dirty="0" smtClean="0">
                <a:latin typeface="Georgia" pitchFamily="18" charset="0"/>
              </a:rPr>
              <a:t> верующий обязательно должен прокрутить барабаны с молитвами, чем больше барабанов будет крутить верующий , </a:t>
            </a:r>
            <a:r>
              <a:rPr lang="ru-RU" sz="2400" b="1" dirty="0" smtClean="0">
                <a:latin typeface="Georgia" pitchFamily="18" charset="0"/>
              </a:rPr>
              <a:t>тем </a:t>
            </a:r>
            <a:r>
              <a:rPr lang="ru-RU" sz="2400" b="1" dirty="0" smtClean="0">
                <a:latin typeface="Georgia" pitchFamily="18" charset="0"/>
              </a:rPr>
              <a:t>большее количество молитв он прочтет для своего же блага и блага своих близких. </a:t>
            </a:r>
            <a:endParaRPr lang="ru-RU"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013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8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Буддизм никогда не знал </a:t>
            </a:r>
            <a:r>
              <a:rPr lang="ru-RU" sz="2800" b="1" dirty="0" smtClean="0">
                <a:latin typeface="+mj-lt"/>
              </a:rPr>
              <a:t>единой </a:t>
            </a:r>
            <a:r>
              <a:rPr lang="ru-RU" sz="2800" b="1" dirty="0" smtClean="0">
                <a:latin typeface="+mj-lt"/>
              </a:rPr>
              <a:t>церковной </a:t>
            </a:r>
            <a:r>
              <a:rPr lang="ru-RU" sz="2800" b="1" dirty="0" smtClean="0">
                <a:latin typeface="+mj-lt"/>
              </a:rPr>
              <a:t>организации. </a:t>
            </a:r>
          </a:p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Единственным </a:t>
            </a:r>
            <a:r>
              <a:rPr lang="ru-RU" sz="2800" b="1" dirty="0" smtClean="0">
                <a:latin typeface="+mj-lt"/>
              </a:rPr>
              <a:t>общим для всех буддистов правилом является  право хранить три драгоценности: Будду, </a:t>
            </a:r>
            <a:r>
              <a:rPr lang="ru-RU" sz="2800" b="1" dirty="0" smtClean="0">
                <a:latin typeface="+mj-lt"/>
              </a:rPr>
              <a:t>Дхарму и </a:t>
            </a:r>
            <a:r>
              <a:rPr lang="ru-RU" sz="2800" b="1" dirty="0" err="1" smtClean="0">
                <a:latin typeface="+mj-lt"/>
              </a:rPr>
              <a:t>Сангху</a:t>
            </a:r>
            <a:r>
              <a:rPr lang="ru-RU" sz="2800" b="1" dirty="0" smtClean="0">
                <a:latin typeface="+mj-lt"/>
              </a:rPr>
              <a:t>.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928670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СТУПЫ </a:t>
            </a:r>
          </a:p>
          <a:p>
            <a:pPr algn="ctr"/>
            <a:r>
              <a:rPr lang="ru-RU" sz="2800" b="1" dirty="0" smtClean="0">
                <a:latin typeface="+mj-lt"/>
              </a:rPr>
              <a:t>-  это куполообразные </a:t>
            </a:r>
            <a:r>
              <a:rPr lang="ru-RU" sz="2800" b="1" dirty="0" smtClean="0">
                <a:latin typeface="+mj-lt"/>
              </a:rPr>
              <a:t>строения, в которых хранятся реликвии связанные с почитанием Будды.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14422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Первыми культовыми объектами после </a:t>
            </a:r>
            <a:r>
              <a:rPr lang="ru-RU" sz="2400" b="1" dirty="0" err="1" smtClean="0"/>
              <a:t>паринирваны</a:t>
            </a:r>
            <a:r>
              <a:rPr lang="ru-RU" sz="2400" b="1" dirty="0" smtClean="0"/>
              <a:t> Будды стали Восемь </a:t>
            </a:r>
            <a:r>
              <a:rPr lang="ru-RU" sz="2400" b="1" dirty="0" err="1" smtClean="0"/>
              <a:t>реликварных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шарирака-ступ</a:t>
            </a:r>
            <a:r>
              <a:rPr lang="ru-RU" sz="2400" b="1" dirty="0" smtClean="0"/>
              <a:t>, содержавших телесные </a:t>
            </a:r>
            <a:r>
              <a:rPr lang="ru-RU" sz="2400" b="1" dirty="0" smtClean="0"/>
              <a:t>останки одного из пяти Будд, </a:t>
            </a:r>
            <a:r>
              <a:rPr lang="ru-RU" sz="2400" b="1" dirty="0" smtClean="0"/>
              <a:t>и две </a:t>
            </a:r>
            <a:r>
              <a:rPr lang="ru-RU" sz="2400" b="1" dirty="0" err="1" smtClean="0"/>
              <a:t>парибходжика-ступы</a:t>
            </a:r>
            <a:r>
              <a:rPr lang="ru-RU" sz="2400" b="1" dirty="0" smtClean="0"/>
              <a:t>: одна из них была построена над сосудом, в который собирались останки после кремации тела, другая над углями от священного костра.</a:t>
            </a:r>
            <a:endParaRPr lang="ru-RU" sz="2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511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4" y="1785926"/>
            <a:ext cx="3035291" cy="1643074"/>
          </a:xfrm>
          <a:solidFill>
            <a:schemeClr val="bg1"/>
          </a:solidFill>
          <a:ln w="952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СТУПА Боробудур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 о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Ява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28641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42955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488" y="42860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СТУПА, ТИБЕТ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Важнейшим положением вероучения является </a:t>
            </a:r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идея </a:t>
            </a:r>
            <a:r>
              <a:rPr lang="ru-RU" sz="2800" b="1" dirty="0" smtClean="0">
                <a:latin typeface="+mj-lt"/>
              </a:rPr>
              <a:t>тождества между </a:t>
            </a:r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бытием </a:t>
            </a:r>
            <a:r>
              <a:rPr lang="ru-RU" sz="2800" b="1" dirty="0" smtClean="0">
                <a:latin typeface="+mj-lt"/>
              </a:rPr>
              <a:t>и страданием</a:t>
            </a:r>
            <a:r>
              <a:rPr lang="ru-RU" sz="2800" b="1" dirty="0" smtClean="0">
                <a:latin typeface="+mj-lt"/>
              </a:rPr>
              <a:t>.</a:t>
            </a:r>
          </a:p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Буддисты верят в  переселение душ, однако высшая цель полное прекращение перерождений и достижение нирваны. 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3000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ШАКЬЯМУНИ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(Мудрец из рода </a:t>
            </a:r>
            <a:r>
              <a:rPr lang="ru-RU" b="1" i="1" dirty="0" err="1" smtClean="0">
                <a:solidFill>
                  <a:schemeClr val="tx1"/>
                </a:solidFill>
              </a:rPr>
              <a:t>Шакья</a:t>
            </a:r>
            <a:r>
              <a:rPr lang="ru-RU" b="1" i="1" dirty="0" smtClean="0">
                <a:solidFill>
                  <a:schemeClr val="tx1"/>
                </a:solidFill>
              </a:rPr>
              <a:t>)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родился в царской семье, принадлежавшей к роду </a:t>
            </a:r>
            <a:r>
              <a:rPr lang="ru-RU" b="1" dirty="0" err="1" smtClean="0">
                <a:solidFill>
                  <a:schemeClr val="tx1"/>
                </a:solidFill>
              </a:rPr>
              <a:t>Шакья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 этом Храме хранится зуб Будды. </a:t>
            </a:r>
            <a:r>
              <a:rPr lang="ru-RU" sz="3200" b="1" dirty="0" err="1">
                <a:solidFill>
                  <a:schemeClr val="tx1"/>
                </a:solidFill>
              </a:rPr>
              <a:t>Шри</a:t>
            </a:r>
            <a:r>
              <a:rPr lang="ru-RU" sz="3200" b="1" dirty="0">
                <a:solidFill>
                  <a:schemeClr val="tx1"/>
                </a:solidFill>
              </a:rPr>
              <a:t> Ланка</a:t>
            </a:r>
          </a:p>
        </p:txBody>
      </p:sp>
      <p:pic>
        <p:nvPicPr>
          <p:cNvPr id="164868" name="Picture 4" descr="В этом Храме хранится зуб Будды Шри Ла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8569325" cy="540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7158" y="428604"/>
            <a:ext cx="8428067" cy="6001643"/>
          </a:xfrm>
          <a:prstGeom prst="rect">
            <a:avLst/>
          </a:prstGeom>
          <a:solidFill>
            <a:schemeClr val="bg1"/>
          </a:solidFill>
          <a:ln w="1111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Мать Будды, </a:t>
            </a:r>
            <a:r>
              <a:rPr lang="ru-RU" sz="2400" b="1" dirty="0"/>
              <a:t>царица </a:t>
            </a:r>
            <a:r>
              <a:rPr lang="ru-RU" sz="2400" b="1" dirty="0" err="1"/>
              <a:t>Махамайя</a:t>
            </a:r>
            <a:r>
              <a:rPr lang="ru-RU" sz="2400" b="1" dirty="0"/>
              <a:t>, увидела сон: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ее бок вошел белый слон с шестью бивнями, и она поняла, что зачала великого человека. 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Незадолго до родов царица в сопровождении своей свиты отправилась </a:t>
            </a:r>
            <a:r>
              <a:rPr lang="ru-RU" sz="2400" b="1" dirty="0" smtClean="0"/>
              <a:t>в </a:t>
            </a:r>
            <a:r>
              <a:rPr lang="ru-RU" sz="2400" b="1" dirty="0"/>
              <a:t>дом своих родителей.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пути царица почувствовала родовые схватки, взялась </a:t>
            </a:r>
            <a:r>
              <a:rPr lang="ru-RU" sz="2400" b="1" dirty="0"/>
              <a:t>за ветку дерева и родила сына, который вышел из ее чрева через бедро. 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Младенец </a:t>
            </a:r>
            <a:r>
              <a:rPr lang="ru-RU" sz="2400" b="1" dirty="0"/>
              <a:t>немедленно встал на ноги и сделал семь шагов, провозгласив себя существом, превосходящим и людей, и богов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5F2EA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5F2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1219</Words>
  <PresentationFormat>Экран (4:3)</PresentationFormat>
  <Paragraphs>146</Paragraphs>
  <Slides>55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ШАКЬЯМУНИ  (Мудрец из рода Шакья)  родился в царской семье, принадлежавшей к роду Шакья.</vt:lpstr>
      <vt:lpstr>В этом Храме хранится зуб Будды. Шри Ланка</vt:lpstr>
      <vt:lpstr>Слайд 9</vt:lpstr>
      <vt:lpstr>Родившись, царевич сделал семь шагов вперёд.  Там, где он ступал, под ногами появлялись лотосы. </vt:lpstr>
      <vt:lpstr>Царевича назвали  СИДДХАРТХА,  что означает "Достигший цели"</vt:lpstr>
      <vt:lpstr>ТРИДЦАТЬ ДВА ВЕЛИКИХ ПРИЗНАКА ТЕЛА БУДДЫ </vt:lpstr>
      <vt:lpstr>     2. Ноги, подобные "черепахе". 3. Пальцы рук соединены перепонками. 5. Семь [главных частей тела] выпуклые. 6. Пальцы рук длинные. 7. Пятки ног широкие. 8. Тело массивное и прямое. 9. Колени ног невыдающиеся. 10. Волосы на теле направлены вверх. 12. Руки длинные и красивые. 13. Половой орган скрыт. 14. Кожа золотистого цвета. 16. Каждый волос завит в правую сторону. 18. Туловище, как у льва. 20. Плечи широкие. 26. Щёки, как у льва. 30. Имеющий все сорок зубов. 32. Ресницы глаз, как у быка.</vt:lpstr>
      <vt:lpstr>Слайд 14</vt:lpstr>
      <vt:lpstr>Слайд 15</vt:lpstr>
      <vt:lpstr>Слайд 16</vt:lpstr>
      <vt:lpstr>Обрезав волосы в знак отречения от мира, он присоединился к странствующим монахам.   Было ему в ту пору 29 лет.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СТУПА Боробудур  на о. Ява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ШАКЬЯМУНИ  (Мудрец из рода Шакья)  родился в царской семье, принадлежавшей к роду Шакья.</dc:title>
  <cp:lastModifiedBy>XP GAME 2008</cp:lastModifiedBy>
  <cp:revision>25</cp:revision>
  <dcterms:modified xsi:type="dcterms:W3CDTF">2009-10-25T20:00:45Z</dcterms:modified>
</cp:coreProperties>
</file>